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ine Oganesian" initials="" lastIdx="2" clrIdx="0"/>
  <p:cmAuthor id="1" name="Mathew Pang" initials="" lastIdx="3" clrIdx="1"/>
  <p:cmAuthor id="2" name="Douglas Hutchings" initials="" lastIdx="9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200" b="0" i="0" u="none" strike="noStrike" cap="none" baseline="0"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200" b="0" i="0" u="none" strike="noStrike" cap="none" baseline="0"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8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 sz="1200" b="0" i="0" u="none" strike="noStrike" cap="none" baseline="0"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defRPr sz="1200" b="0" i="0" u="none" strike="noStrike" cap="none" baseline="0"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Font typeface="Calibri"/>
              <a:buNone/>
            </a:pPr>
            <a:r>
              <a:rPr lang="en-US" sz="12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Font typeface="Calibri"/>
              <a:buNone/>
            </a:pPr>
            <a:r>
              <a:rPr lang="en-US" sz="12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dirty="0"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Font typeface="Calibri"/>
              <a:buNone/>
            </a:pPr>
            <a:r>
              <a:rPr lang="en-US" sz="12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Font typeface="Calibri"/>
              <a:buNone/>
            </a:pPr>
            <a:r>
              <a:rPr lang="en-US" sz="12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-304800" y="228600"/>
            <a:ext cx="5111749" cy="41878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15" name="Shape 15"/>
          <p:cNvSpPr/>
          <p:nvPr/>
        </p:nvSpPr>
        <p:spPr>
          <a:xfrm>
            <a:off x="6802438" y="228600"/>
            <a:ext cx="2057398" cy="203834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6" name="Shape 16"/>
          <p:cNvSpPr/>
          <p:nvPr/>
        </p:nvSpPr>
        <p:spPr>
          <a:xfrm>
            <a:off x="4624387" y="2378075"/>
            <a:ext cx="2057398" cy="203834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7" name="Shape 17"/>
          <p:cNvSpPr/>
          <p:nvPr/>
        </p:nvSpPr>
        <p:spPr>
          <a:xfrm>
            <a:off x="4624387" y="228600"/>
            <a:ext cx="2057398" cy="203834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8" name="Shape 18"/>
          <p:cNvSpPr/>
          <p:nvPr/>
        </p:nvSpPr>
        <p:spPr>
          <a:xfrm>
            <a:off x="6802438" y="2378075"/>
            <a:ext cx="2057398" cy="203834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4800600" y="4624667"/>
            <a:ext cx="4038598" cy="933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4171"/>
              </a:buClr>
              <a:buFont typeface="Arial"/>
              <a:buNone/>
              <a:defRPr sz="2800" b="0" i="0" u="none" strike="noStrike" cap="none" baseline="0">
                <a:solidFill>
                  <a:srgbClr val="1A41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Font typeface="Arial"/>
              <a:buNone/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4800600" y="5150687"/>
            <a:ext cx="4038598" cy="7485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862AA"/>
              </a:buClr>
              <a:buFont typeface="Arial"/>
              <a:buNone/>
              <a:defRPr sz="14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FB5E5"/>
              </a:buClr>
              <a:buFont typeface="Arial"/>
              <a:buNone/>
              <a:defRPr sz="28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B87D6"/>
              </a:buClr>
              <a:buFont typeface="Arial"/>
              <a:buNone/>
              <a:defRPr sz="24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BBAF6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D5FA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7162800" y="6546850"/>
            <a:ext cx="1524000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2013 Competition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32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 sz="1400"/>
            </a:lvl1pPr>
            <a:lvl2pPr marL="457200" indent="0" rtl="0">
              <a:buFont typeface="Arial"/>
              <a:buNone/>
              <a:defRPr sz="1200"/>
            </a:lvl2pPr>
            <a:lvl3pPr marL="914400" indent="0" rtl="0">
              <a:buFont typeface="Arial"/>
              <a:buNone/>
              <a:defRPr sz="1000"/>
            </a:lvl3pPr>
            <a:lvl4pPr marL="1371600" indent="0" rtl="0">
              <a:buFont typeface="Arial"/>
              <a:buNone/>
              <a:defRPr sz="900"/>
            </a:lvl4pPr>
            <a:lvl5pPr marL="1828800" indent="0" rtl="0">
              <a:buFont typeface="Arial"/>
              <a:buNone/>
              <a:defRPr sz="900"/>
            </a:lvl5pPr>
            <a:lvl6pPr marL="2286000" indent="0" rtl="0">
              <a:buFont typeface="Arial"/>
              <a:buNone/>
              <a:defRPr sz="900"/>
            </a:lvl6pPr>
            <a:lvl7pPr marL="2743200" indent="0" rtl="0">
              <a:buFont typeface="Arial"/>
              <a:buNone/>
              <a:defRPr sz="900"/>
            </a:lvl7pPr>
            <a:lvl8pPr marL="3200400" indent="0" rtl="0">
              <a:buFont typeface="Arial"/>
              <a:buNone/>
              <a:defRPr sz="900"/>
            </a:lvl8pPr>
            <a:lvl9pPr marL="3657600" indent="0" rtl="0"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7781925" y="5638800"/>
            <a:ext cx="1209675" cy="99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23" name="Shape 23"/>
          <p:cNvSpPr txBox="1"/>
          <p:nvPr/>
        </p:nvSpPr>
        <p:spPr>
          <a:xfrm>
            <a:off x="7162800" y="6546850"/>
            <a:ext cx="1524000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2013 Competition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Font typeface="Arial"/>
              <a:buNone/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Font typeface="Arial"/>
              <a:buNone/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862AA"/>
              </a:buClr>
              <a:buFont typeface="Arial"/>
              <a:buNone/>
              <a:defRPr sz="3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FB5E5"/>
              </a:buClr>
              <a:buFont typeface="Arial"/>
              <a:buNone/>
              <a:defRPr sz="28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B87D6"/>
              </a:buClr>
              <a:buFont typeface="Arial"/>
              <a:buNone/>
              <a:defRPr sz="24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BBAF6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D5FA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7781925" y="5638800"/>
            <a:ext cx="1209675" cy="99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28" name="Shape 28"/>
          <p:cNvSpPr txBox="1"/>
          <p:nvPr/>
        </p:nvSpPr>
        <p:spPr>
          <a:xfrm>
            <a:off x="7162800" y="6546850"/>
            <a:ext cx="1524000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2013 Competition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63500" algn="l" rtl="0">
              <a:spcBef>
                <a:spcPts val="640"/>
              </a:spcBef>
              <a:spcAft>
                <a:spcPts val="0"/>
              </a:spcAft>
              <a:buClr>
                <a:srgbClr val="2862AA"/>
              </a:buClr>
              <a:buFont typeface="Arial"/>
              <a:buChar char="▪"/>
              <a:defRPr sz="3200">
                <a:solidFill>
                  <a:srgbClr val="595959"/>
                </a:solidFill>
              </a:defRPr>
            </a:lvl1pPr>
            <a:lvl2pPr marL="742950" indent="69850" algn="l" rtl="0">
              <a:spcBef>
                <a:spcPts val="560"/>
              </a:spcBef>
              <a:spcAft>
                <a:spcPts val="0"/>
              </a:spcAft>
              <a:buClr>
                <a:srgbClr val="8FB5E5"/>
              </a:buClr>
              <a:buFont typeface="Arial"/>
              <a:buChar char="▪"/>
              <a:defRPr sz="2800">
                <a:solidFill>
                  <a:srgbClr val="595959"/>
                </a:solidFill>
              </a:defRPr>
            </a:lvl2pPr>
            <a:lvl3pPr marL="1143000" indent="76200" algn="l" rtl="0">
              <a:spcBef>
                <a:spcPts val="480"/>
              </a:spcBef>
              <a:spcAft>
                <a:spcPts val="0"/>
              </a:spcAft>
              <a:buClr>
                <a:srgbClr val="0B87D6"/>
              </a:buClr>
              <a:buFont typeface="Arial"/>
              <a:buChar char="▪"/>
              <a:defRPr sz="2400">
                <a:solidFill>
                  <a:srgbClr val="595959"/>
                </a:solidFill>
              </a:defRPr>
            </a:lvl3pPr>
            <a:lvl4pPr marL="1600200" indent="25400" algn="l" rtl="0">
              <a:spcBef>
                <a:spcPts val="400"/>
              </a:spcBef>
              <a:spcAft>
                <a:spcPts val="0"/>
              </a:spcAft>
              <a:buClr>
                <a:srgbClr val="5BBAF6"/>
              </a:buClr>
              <a:buFont typeface="Arial"/>
              <a:buChar char="▪"/>
              <a:defRPr sz="2000">
                <a:solidFill>
                  <a:srgbClr val="595959"/>
                </a:solidFill>
              </a:defRPr>
            </a:lvl4pPr>
            <a:lvl5pPr marL="2057400" indent="25400" algn="l" rtl="0">
              <a:spcBef>
                <a:spcPts val="400"/>
              </a:spcBef>
              <a:spcAft>
                <a:spcPts val="0"/>
              </a:spcAft>
              <a:buClr>
                <a:srgbClr val="9BD5FA"/>
              </a:buClr>
              <a:buFont typeface="Arial"/>
              <a:buChar char="▪"/>
              <a:defRPr sz="2000">
                <a:solidFill>
                  <a:srgbClr val="595959"/>
                </a:solidFill>
              </a:defRPr>
            </a:lvl5pPr>
            <a:lvl6pPr marL="25146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6pPr>
            <a:lvl7pPr marL="29718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7pPr>
            <a:lvl8pPr marL="34290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8pPr>
            <a:lvl9pPr marL="38862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7781925" y="5638800"/>
            <a:ext cx="1209675" cy="99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34" name="Shape 34"/>
          <p:cNvSpPr txBox="1"/>
          <p:nvPr/>
        </p:nvSpPr>
        <p:spPr>
          <a:xfrm>
            <a:off x="7162800" y="6546850"/>
            <a:ext cx="1524000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2013 Competition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0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rgbClr val="888888"/>
              </a:buClr>
              <a:buFont typeface="Arial"/>
              <a:buNone/>
              <a:defRPr sz="2000">
                <a:solidFill>
                  <a:srgbClr val="888888"/>
                </a:solidFill>
              </a:defRPr>
            </a:lvl1pPr>
            <a:lvl2pPr marL="457200" indent="0" rtl="0">
              <a:buClr>
                <a:srgbClr val="888888"/>
              </a:buClr>
              <a:buFont typeface="Arial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buClr>
                <a:srgbClr val="888888"/>
              </a:buClr>
              <a:buFont typeface="Arial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7781925" y="5638800"/>
            <a:ext cx="1209675" cy="99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40" name="Shape 40"/>
          <p:cNvSpPr txBox="1"/>
          <p:nvPr/>
        </p:nvSpPr>
        <p:spPr>
          <a:xfrm>
            <a:off x="7543800" y="6546850"/>
            <a:ext cx="1143000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Mechanical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7781925" y="5638800"/>
            <a:ext cx="1209675" cy="99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47" name="Shape 47"/>
          <p:cNvSpPr txBox="1"/>
          <p:nvPr/>
        </p:nvSpPr>
        <p:spPr>
          <a:xfrm>
            <a:off x="7543800" y="6546850"/>
            <a:ext cx="1143000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Mechanical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 sz="2400" b="1"/>
            </a:lvl1pPr>
            <a:lvl2pPr marL="457200" indent="0" rtl="0">
              <a:buFont typeface="Arial"/>
              <a:buNone/>
              <a:defRPr sz="2000" b="1"/>
            </a:lvl2pPr>
            <a:lvl3pPr marL="914400" indent="0" rtl="0">
              <a:buFont typeface="Arial"/>
              <a:buNone/>
              <a:defRPr sz="1800" b="1"/>
            </a:lvl3pPr>
            <a:lvl4pPr marL="1371600" indent="0" rtl="0">
              <a:buFont typeface="Arial"/>
              <a:buNone/>
              <a:defRPr sz="1600" b="1"/>
            </a:lvl4pPr>
            <a:lvl5pPr marL="1828800" indent="0" rtl="0">
              <a:buFont typeface="Arial"/>
              <a:buNone/>
              <a:defRPr sz="1600" b="1"/>
            </a:lvl5pPr>
            <a:lvl6pPr marL="2286000" indent="0" rtl="0">
              <a:buFont typeface="Arial"/>
              <a:buNone/>
              <a:defRPr sz="1600" b="1"/>
            </a:lvl6pPr>
            <a:lvl7pPr marL="2743200" indent="0" rtl="0">
              <a:buFont typeface="Arial"/>
              <a:buNone/>
              <a:defRPr sz="1600" b="1"/>
            </a:lvl7pPr>
            <a:lvl8pPr marL="3200400" indent="0" rtl="0">
              <a:buFont typeface="Arial"/>
              <a:buNone/>
              <a:defRPr sz="1600" b="1"/>
            </a:lvl8pPr>
            <a:lvl9pPr marL="3657600" indent="0" rtl="0"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 sz="2400" b="1"/>
            </a:lvl1pPr>
            <a:lvl2pPr marL="457200" indent="0" rtl="0">
              <a:buFont typeface="Arial"/>
              <a:buNone/>
              <a:defRPr sz="2000" b="1"/>
            </a:lvl2pPr>
            <a:lvl3pPr marL="914400" indent="0" rtl="0">
              <a:buFont typeface="Arial"/>
              <a:buNone/>
              <a:defRPr sz="1800" b="1"/>
            </a:lvl3pPr>
            <a:lvl4pPr marL="1371600" indent="0" rtl="0">
              <a:buFont typeface="Arial"/>
              <a:buNone/>
              <a:defRPr sz="1600" b="1"/>
            </a:lvl4pPr>
            <a:lvl5pPr marL="1828800" indent="0" rtl="0">
              <a:buFont typeface="Arial"/>
              <a:buNone/>
              <a:defRPr sz="1600" b="1"/>
            </a:lvl5pPr>
            <a:lvl6pPr marL="2286000" indent="0" rtl="0">
              <a:buFont typeface="Arial"/>
              <a:buNone/>
              <a:defRPr sz="1600" b="1"/>
            </a:lvl6pPr>
            <a:lvl7pPr marL="2743200" indent="0" rtl="0">
              <a:buFont typeface="Arial"/>
              <a:buNone/>
              <a:defRPr sz="1600" b="1"/>
            </a:lvl7pPr>
            <a:lvl8pPr marL="3200400" indent="0" rtl="0">
              <a:buFont typeface="Arial"/>
              <a:buNone/>
              <a:defRPr sz="1600" b="1"/>
            </a:lvl8pPr>
            <a:lvl9pPr marL="3657600" indent="0" rtl="0"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477000"/>
            <a:ext cx="533399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7781925" y="5638800"/>
            <a:ext cx="1209675" cy="99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6" name="Shape 56"/>
          <p:cNvSpPr txBox="1"/>
          <p:nvPr/>
        </p:nvSpPr>
        <p:spPr>
          <a:xfrm>
            <a:off x="7162800" y="6546850"/>
            <a:ext cx="1524000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2013 Competition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1B417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7781925" y="5638800"/>
            <a:ext cx="1209675" cy="99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7781925" y="5638800"/>
            <a:ext cx="1209675" cy="99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63" name="Shape 63"/>
          <p:cNvSpPr txBox="1"/>
          <p:nvPr/>
        </p:nvSpPr>
        <p:spPr>
          <a:xfrm>
            <a:off x="7162800" y="6546850"/>
            <a:ext cx="1524000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2013 Competition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 sz="1400"/>
            </a:lvl1pPr>
            <a:lvl2pPr marL="457200" indent="0" rtl="0">
              <a:buFont typeface="Arial"/>
              <a:buNone/>
              <a:defRPr sz="1200"/>
            </a:lvl2pPr>
            <a:lvl3pPr marL="914400" indent="0" rtl="0">
              <a:buFont typeface="Arial"/>
              <a:buNone/>
              <a:defRPr sz="1000"/>
            </a:lvl3pPr>
            <a:lvl4pPr marL="1371600" indent="0" rtl="0">
              <a:buFont typeface="Arial"/>
              <a:buNone/>
              <a:defRPr sz="900"/>
            </a:lvl4pPr>
            <a:lvl5pPr marL="1828800" indent="0" rtl="0">
              <a:buFont typeface="Arial"/>
              <a:buNone/>
              <a:defRPr sz="900"/>
            </a:lvl5pPr>
            <a:lvl6pPr marL="2286000" indent="0" rtl="0">
              <a:buFont typeface="Arial"/>
              <a:buNone/>
              <a:defRPr sz="900"/>
            </a:lvl6pPr>
            <a:lvl7pPr marL="2743200" indent="0" rtl="0">
              <a:buFont typeface="Arial"/>
              <a:buNone/>
              <a:defRPr sz="900"/>
            </a:lvl7pPr>
            <a:lvl8pPr marL="3200400" indent="0" rtl="0">
              <a:buFont typeface="Arial"/>
              <a:buNone/>
              <a:defRPr sz="900"/>
            </a:lvl8pPr>
            <a:lvl9pPr marL="3657600" indent="0" rtl="0"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Font typeface="Arial"/>
              <a:buNone/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Font typeface="Arial"/>
              <a:buNone/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862AA"/>
              </a:buClr>
              <a:buFont typeface="Arial"/>
              <a:buChar char="▪"/>
              <a:defRPr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FB5E5"/>
              </a:buClr>
              <a:buFont typeface="Arial"/>
              <a:buChar char="▪"/>
              <a:defRPr sz="28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B87D6"/>
              </a:buClr>
              <a:buFont typeface="Arial"/>
              <a:buChar char="▪"/>
              <a:defRPr sz="24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BBAF6"/>
              </a:buClr>
              <a:buFont typeface="Arial"/>
              <a:buChar char="▪"/>
              <a:defRPr sz="20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D5FA"/>
              </a:buClr>
              <a:buFont typeface="Arial"/>
              <a:buChar char="▪"/>
              <a:defRPr sz="20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  <a:defRPr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/>
          <p:nvPr/>
        </p:nvSpPr>
        <p:spPr>
          <a:xfrm>
            <a:off x="0" y="6546850"/>
            <a:ext cx="4267198" cy="311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 in Engineering, UC Berkeley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I:\Pioneers%20in%20Engineering%202012%20Season%20Retrospective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4038600" y="4343400"/>
            <a:ext cx="5105398" cy="933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4171"/>
              </a:buClr>
              <a:buSzPct val="25000"/>
              <a:buFont typeface="Arial"/>
              <a:buNone/>
            </a:pPr>
            <a:r>
              <a:rPr lang="en-US" sz="3000" b="0" i="0" u="none" strike="noStrike" cap="none" baseline="0">
                <a:solidFill>
                  <a:srgbClr val="1A4171"/>
                </a:solidFill>
                <a:latin typeface="Arial"/>
                <a:ea typeface="Arial"/>
                <a:cs typeface="Arial"/>
                <a:sym typeface="Arial"/>
              </a:rPr>
              <a:t>Pioneers in Engineering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4343400" y="5029200"/>
            <a:ext cx="4038598" cy="74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1A9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2013-2014 </a:t>
            </a:r>
            <a:r>
              <a:rPr lang="en-US" sz="1400" b="0" i="0" u="none" strike="noStrike" cap="none" baseline="0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Competition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PiE Competition 2011- 2012: </a:t>
            </a:r>
            <a:b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Ballistic Blitz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46" name="Shape 146"/>
          <p:cNvSpPr/>
          <p:nvPr/>
        </p:nvSpPr>
        <p:spPr>
          <a:xfrm>
            <a:off x="685800" y="1776511"/>
            <a:ext cx="6934200" cy="45957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PiE Competition 2012- 2013: </a:t>
            </a:r>
            <a:b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Cube Route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53" name="Shape 153"/>
          <p:cNvSpPr/>
          <p:nvPr/>
        </p:nvSpPr>
        <p:spPr>
          <a:xfrm>
            <a:off x="1524000" y="1752600"/>
            <a:ext cx="5943600" cy="44577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590800" y="1493520"/>
            <a:ext cx="3571875" cy="47625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What is the game for this year?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1143000" y="1291987"/>
            <a:ext cx="7315199" cy="48767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We can’t tell you 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2AA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Important Dates 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2AA"/>
              </a:buClr>
              <a:buSzPct val="100000"/>
              <a:buFont typeface="Arial"/>
              <a:buChar char="▪"/>
            </a:pP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PiE Kickoff– March 1</a:t>
            </a:r>
            <a:r>
              <a:rPr lang="en-US" sz="3200" b="0" i="0" u="none" strike="noStrike" cap="none" baseline="30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2014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862AA"/>
              </a:buClr>
              <a:buSzPct val="100000"/>
              <a:buFont typeface="Arial"/>
              <a:buChar char="▪"/>
            </a:pP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PiE Game Day– March 8</a:t>
            </a:r>
            <a:r>
              <a:rPr lang="en-US" sz="3200" b="0" i="0" u="none" strike="noStrike" cap="none" baseline="30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2014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862AA"/>
              </a:buClr>
              <a:buSzPct val="100000"/>
              <a:buFont typeface="Arial"/>
              <a:buChar char="▪"/>
            </a:pP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Design Reviews - March 17-21</a:t>
            </a:r>
            <a:r>
              <a:rPr lang="en-US" sz="3200" b="0" i="0" u="none" strike="noStrike" cap="none" baseline="30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2014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862AA"/>
              </a:buClr>
              <a:buSzPct val="100000"/>
              <a:buFont typeface="Arial"/>
              <a:buChar char="▪"/>
            </a:pP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Scrimmage Competition - April 13</a:t>
            </a:r>
            <a:r>
              <a:rPr lang="en-US" sz="3200" b="0" i="0" u="none" strike="noStrike" cap="none" baseline="30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2014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862AA"/>
              </a:buClr>
              <a:buSzPct val="100000"/>
              <a:buFont typeface="Arial"/>
              <a:buChar char="▪"/>
            </a:pP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Final Competition - April 26-27</a:t>
            </a:r>
            <a:r>
              <a:rPr lang="en-US" sz="3200" b="0" i="0" u="none" strike="noStrike" cap="none" baseline="30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2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2014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76" name="Shape 176"/>
          <p:cNvSpPr/>
          <p:nvPr/>
        </p:nvSpPr>
        <p:spPr>
          <a:xfrm>
            <a:off x="381000" y="4267200"/>
            <a:ext cx="3124200" cy="2082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77" name="Shape 177"/>
          <p:cNvSpPr/>
          <p:nvPr/>
        </p:nvSpPr>
        <p:spPr>
          <a:xfrm>
            <a:off x="4419600" y="4419600"/>
            <a:ext cx="2971800" cy="191044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Visit https://pioneers.berkeley.edu/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4" name="Shape 184"/>
          <p:cNvSpPr/>
          <p:nvPr/>
        </p:nvSpPr>
        <p:spPr>
          <a:xfrm>
            <a:off x="381000" y="1371600"/>
            <a:ext cx="7351377" cy="48958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Thank you 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91" name="Shape 191"/>
          <p:cNvSpPr/>
          <p:nvPr/>
        </p:nvSpPr>
        <p:spPr>
          <a:xfrm>
            <a:off x="990600" y="2057400"/>
            <a:ext cx="7610475" cy="27813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 dirty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What is </a:t>
            </a:r>
            <a:r>
              <a:rPr lang="en-US" sz="4000" b="0" i="0" u="none" strike="noStrike" cap="none" baseline="0" dirty="0" err="1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PiE</a:t>
            </a:r>
            <a:r>
              <a:rPr lang="en-US" sz="4000" b="0" i="0" u="none" strike="noStrike" cap="none" baseline="0" dirty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961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2AA"/>
              </a:buClr>
              <a:buSzPct val="100000"/>
              <a:buFont typeface="Arial"/>
              <a:buChar char="▪"/>
            </a:pPr>
            <a:r>
              <a:rPr lang="en-US" sz="3200" b="0" i="0" u="none" strike="noStrike" cap="none" baseline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Pioneers in Engineering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862AA"/>
              </a:buClr>
              <a:buSzPct val="100000"/>
              <a:buFont typeface="Arial"/>
              <a:buChar char="▪"/>
            </a:pPr>
            <a:r>
              <a:rPr lang="en-US" dirty="0"/>
              <a:t>8-</a:t>
            </a:r>
            <a:r>
              <a:rPr lang="en-US" sz="3200" b="0" i="0" u="none" strike="noStrike" cap="none" baseline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week Robotics Competition in Spring </a:t>
            </a:r>
          </a:p>
          <a:p>
            <a:endParaRPr dirty="0"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85" name="Shape 85"/>
          <p:cNvSpPr/>
          <p:nvPr/>
        </p:nvSpPr>
        <p:spPr>
          <a:xfrm>
            <a:off x="1752600" y="2819400"/>
            <a:ext cx="5372773" cy="35608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 dirty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What You’ll Gain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58674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4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Hands-on engineering experience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4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Learn to build a robot from scratch!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0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Everything from designing, 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building, programming, wiring, and 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testing!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4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Work as team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4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All while having fun!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94" name="Shape 94"/>
          <p:cNvSpPr/>
          <p:nvPr/>
        </p:nvSpPr>
        <p:spPr>
          <a:xfrm>
            <a:off x="2139650" y="4475475"/>
            <a:ext cx="2502499" cy="18767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95" name="Shape 95"/>
          <p:cNvSpPr/>
          <p:nvPr/>
        </p:nvSpPr>
        <p:spPr>
          <a:xfrm>
            <a:off x="5029200" y="2209800"/>
            <a:ext cx="3849187" cy="2590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5791200" y="1371600"/>
            <a:ext cx="2819399" cy="187647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01" name="Shape 101"/>
          <p:cNvSpPr/>
          <p:nvPr/>
        </p:nvSpPr>
        <p:spPr>
          <a:xfrm>
            <a:off x="3962400" y="4191000"/>
            <a:ext cx="2570971" cy="179168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What’s Expected from Teams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5251199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4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Just Your Time!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0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Meet with </a:t>
            </a:r>
            <a:r>
              <a:rPr lang="en-US" sz="2000" b="0" i="0" u="none" strike="noStrike" cap="none" baseline="0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mentors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000" dirty="0" smtClean="0">
                <a:solidFill>
                  <a:srgbClr val="7F7F7F"/>
                </a:solidFill>
              </a:rPr>
              <a:t>Student w</a:t>
            </a:r>
            <a:r>
              <a:rPr lang="en-US" sz="2000" b="0" i="0" u="none" strike="noStrike" cap="none" baseline="0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ork sessions</a:t>
            </a:r>
            <a:endParaRPr lang="en-US" sz="2000" b="0" i="0" u="none" strike="noStrike" cap="none" baseline="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▪"/>
            </a:pPr>
            <a:r>
              <a:rPr lang="en-US" sz="2000" dirty="0">
                <a:solidFill>
                  <a:srgbClr val="7F7F7F"/>
                </a:solidFill>
              </a:rPr>
              <a:t>Attend season events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0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Build, code, and test!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000" b="0" i="0" u="none" strike="noStrike" cap="none" baseline="0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Have </a:t>
            </a:r>
            <a:r>
              <a:rPr lang="en-US" sz="20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Fun!</a:t>
            </a:r>
          </a:p>
          <a:p>
            <a:endParaRPr dirty="0"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5" name="Shape 105"/>
          <p:cNvSpPr/>
          <p:nvPr/>
        </p:nvSpPr>
        <p:spPr>
          <a:xfrm>
            <a:off x="6858000" y="3657600"/>
            <a:ext cx="2285999" cy="161444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06" name="Shape 106"/>
          <p:cNvSpPr/>
          <p:nvPr/>
        </p:nvSpPr>
        <p:spPr>
          <a:xfrm>
            <a:off x="649275" y="3752849"/>
            <a:ext cx="2819399" cy="211455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But I’ve never built a robot before!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43434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4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We’re here to teach!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000" b="0" i="0" u="none" strike="noStrike" cap="none" baseline="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PiE</a:t>
            </a:r>
            <a:r>
              <a:rPr lang="en-US" sz="20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Mentors &amp; </a:t>
            </a:r>
            <a:r>
              <a:rPr lang="en-US" sz="2000" b="0" i="0" u="none" strike="noStrike" cap="none" baseline="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Worksessions</a:t>
            </a:r>
            <a:endParaRPr lang="en-US" sz="2000" b="0" i="0" u="none" strike="noStrike" cap="none" baseline="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61A9"/>
              </a:buClr>
              <a:buSzPct val="100000"/>
              <a:buFont typeface="Arial"/>
              <a:buChar char="▪"/>
            </a:pPr>
            <a:r>
              <a:rPr lang="en-US" sz="2000" b="0" i="0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Online Resources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▪"/>
            </a:pPr>
            <a:r>
              <a:rPr lang="en-US" sz="2000" dirty="0">
                <a:solidFill>
                  <a:srgbClr val="7F7F7F"/>
                </a:solidFill>
              </a:rPr>
              <a:t>Design Reviews</a:t>
            </a:r>
          </a:p>
          <a:p>
            <a:pPr marL="742950" marR="0" lvl="1" indent="-3492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▪"/>
            </a:pPr>
            <a:r>
              <a:rPr lang="en-US" sz="2000" dirty="0">
                <a:solidFill>
                  <a:srgbClr val="7F7F7F"/>
                </a:solidFill>
              </a:rPr>
              <a:t>Prep</a:t>
            </a:r>
          </a:p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14" name="Shape 114"/>
          <p:cNvSpPr/>
          <p:nvPr/>
        </p:nvSpPr>
        <p:spPr>
          <a:xfrm>
            <a:off x="5029200" y="1790699"/>
            <a:ext cx="3810000" cy="33147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15" name="Shape 115"/>
          <p:cNvSpPr/>
          <p:nvPr/>
        </p:nvSpPr>
        <p:spPr>
          <a:xfrm>
            <a:off x="767675" y="3368500"/>
            <a:ext cx="3220650" cy="281554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0" y="3276600"/>
            <a:ext cx="4933950" cy="3581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21" name="Shape 121"/>
          <p:cNvSpPr/>
          <p:nvPr/>
        </p:nvSpPr>
        <p:spPr>
          <a:xfrm>
            <a:off x="0" y="0"/>
            <a:ext cx="4495800" cy="337185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22" name="Shape 122"/>
          <p:cNvSpPr/>
          <p:nvPr/>
        </p:nvSpPr>
        <p:spPr>
          <a:xfrm>
            <a:off x="4470400" y="0"/>
            <a:ext cx="4673599" cy="350519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23" name="Shape 123"/>
          <p:cNvSpPr/>
          <p:nvPr/>
        </p:nvSpPr>
        <p:spPr>
          <a:xfrm>
            <a:off x="4267201" y="3505201"/>
            <a:ext cx="4876800" cy="335279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4800600" y="3505198"/>
            <a:ext cx="4343399" cy="335279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30" name="Shape 130"/>
          <p:cNvSpPr/>
          <p:nvPr/>
        </p:nvSpPr>
        <p:spPr>
          <a:xfrm>
            <a:off x="4004732" y="9523"/>
            <a:ext cx="5139266" cy="349567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31" name="Shape 131"/>
          <p:cNvSpPr/>
          <p:nvPr/>
        </p:nvSpPr>
        <p:spPr>
          <a:xfrm>
            <a:off x="0" y="3270249"/>
            <a:ext cx="4868332" cy="358775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32" name="Shape 132"/>
          <p:cNvSpPr/>
          <p:nvPr/>
        </p:nvSpPr>
        <p:spPr>
          <a:xfrm>
            <a:off x="0" y="9526"/>
            <a:ext cx="5181598" cy="3432809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171"/>
              </a:buClr>
              <a:buSzPct val="25000"/>
              <a:buFont typeface="Arial"/>
              <a:buNone/>
            </a:pPr>
            <a:r>
              <a:rPr lang="en-US" sz="4000" b="0" i="0" u="none" strike="noStrike" cap="none" baseline="0" dirty="0" err="1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PiE</a:t>
            </a:r>
            <a:r>
              <a:rPr lang="en-US" sz="4000" b="0" i="0" u="none" strike="noStrike" cap="none" baseline="0" dirty="0">
                <a:solidFill>
                  <a:srgbClr val="1B4171"/>
                </a:solidFill>
                <a:latin typeface="Arial"/>
                <a:ea typeface="Arial"/>
                <a:cs typeface="Arial"/>
                <a:sym typeface="Arial"/>
              </a:rPr>
              <a:t> Competition Wrap Up Video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8763000" y="6553200"/>
            <a:ext cx="1447800" cy="3047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300" b="0" i="0" u="none" strike="noStrike" cap="none" baseline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oneers in Engineering 2012 Season Retrospectiv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Theme">
  <a:themeElements>
    <a:clrScheme name="Waveform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190</Words>
  <Application>Microsoft Office PowerPoint</Application>
  <PresentationFormat>On-screen Show (4:3)</PresentationFormat>
  <Paragraphs>59</Paragraphs>
  <Slides>16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Custom Theme</vt:lpstr>
      <vt:lpstr>Pioneers in Engineering</vt:lpstr>
      <vt:lpstr>What is PiE?</vt:lpstr>
      <vt:lpstr>What You’ll Gain</vt:lpstr>
      <vt:lpstr>What’s Expected from Teams</vt:lpstr>
      <vt:lpstr>But I’ve never built a robot before!</vt:lpstr>
      <vt:lpstr>Slide 6</vt:lpstr>
      <vt:lpstr>Slide 7</vt:lpstr>
      <vt:lpstr>PiE Competition Wrap Up Video</vt:lpstr>
      <vt:lpstr>Slide 9</vt:lpstr>
      <vt:lpstr>PiE Competition 2011- 2012:  Ballistic Blitz</vt:lpstr>
      <vt:lpstr>PiE Competition 2012- 2013:  Cube Route</vt:lpstr>
      <vt:lpstr>What is the game for this year?</vt:lpstr>
      <vt:lpstr>We can’t tell you </vt:lpstr>
      <vt:lpstr>Important Dates </vt:lpstr>
      <vt:lpstr>Visit https://pioneers.berkeley.edu/</vt:lpstr>
      <vt:lpstr>Thank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Pioneers in Engineering</dc:title>
  <cp:lastModifiedBy>Tommy</cp:lastModifiedBy>
  <cp:revision>5</cp:revision>
  <dcterms:modified xsi:type="dcterms:W3CDTF">2013-11-04T05:56:47Z</dcterms:modified>
</cp:coreProperties>
</file>